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Proxima Nova"/>
      <p:regular r:id="rId13"/>
      <p:bold r:id="rId14"/>
      <p:italic r:id="rId15"/>
      <p:boldItalic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roximaNova-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italic.fntdata"/><Relationship Id="rId14" Type="http://schemas.openxmlformats.org/officeDocument/2006/relationships/font" Target="fonts/ProximaNova-bold.fntdata"/><Relationship Id="rId17" Type="http://schemas.openxmlformats.org/officeDocument/2006/relationships/font" Target="fonts/Roboto-regular.fntdata"/><Relationship Id="rId16" Type="http://schemas.openxmlformats.org/officeDocument/2006/relationships/font" Target="fonts/ProximaNova-boldItalic.fntdata"/><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8000c47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8000c47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would you feel if you were only experiencing a fraction of your life? Well </a:t>
            </a:r>
            <a:r>
              <a:rPr lang="en"/>
              <a:t>most</a:t>
            </a:r>
            <a:r>
              <a:rPr lang="en"/>
              <a:t> people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live their lives on autopilot, paying no attention to their surroundings.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KIMinder360 is all about practicing situational awareness every day to train yourself into being more aware.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does this by periodically handing out directives that encourage people to </a:t>
            </a:r>
            <a:r>
              <a:rPr lang="en"/>
              <a:t>pay more attention to what's around them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this process </a:t>
            </a:r>
            <a:r>
              <a:rPr lang="en"/>
              <a:t>it allows you to live your life to the fullest.</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000c47c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000c47c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latin typeface="Proxima Nova"/>
                <a:ea typeface="Proxima Nova"/>
                <a:cs typeface="Proxima Nova"/>
                <a:sym typeface="Proxima Nova"/>
              </a:rPr>
              <a:t>Morgan has had many entrepreneurial endeavors throughout the years. He has many wonderful ideas related to both teamwork and situational awareness He also has other capstone projects.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8000c47c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8000c47c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Unautomated - Morgan used to call people and hand out directives manually.</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Limited access- People only has access to this if they found morgans website or knew him personally.</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Limited prompt choices - People didn’t have the ability to choose their own settings for prompt categories. </a:t>
            </a:r>
            <a:endParaRPr sz="1400">
              <a:solidFill>
                <a:srgbClr val="616161"/>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Untimely - Morgan found himself in a situation where he had this idea but didn’t have the time to actually implement it.</a:t>
            </a:r>
            <a:endParaRPr sz="1400">
              <a:solidFill>
                <a:srgbClr val="616161"/>
              </a:solidFill>
              <a:latin typeface="Proxima Nova"/>
              <a:ea typeface="Proxima Nova"/>
              <a:cs typeface="Proxima Nova"/>
              <a:sym typeface="Proxima Nova"/>
            </a:endParaRPr>
          </a:p>
          <a:p>
            <a:pPr indent="0" lvl="0" marL="457200" rtl="0" algn="l">
              <a:lnSpc>
                <a:spcPct val="115000"/>
              </a:lnSpc>
              <a:spcBef>
                <a:spcPts val="1200"/>
              </a:spcBef>
              <a:spcAft>
                <a:spcPts val="1200"/>
              </a:spcAft>
              <a:buNone/>
            </a:pPr>
            <a:r>
              <a:t/>
            </a:r>
            <a:endParaRPr sz="1400">
              <a:solidFill>
                <a:srgbClr val="616161"/>
              </a:solidFill>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8000c47c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8000c47c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Instead of Morgan having to make individual phone calls, our proposed app will automatically send directives straight to users’ phones at customizable intervals. They can simply download the app and choose the categories of directives and reminder frequencies that work for them. This not only saves hours of manual effort on Morgan’s end with automation but also makes situational awareness training far more accessible and scalable than ever. Morgan’s reach used to be limited by the number of calls he could make in a day, but with KIMinder360 that limitation disappears. Anybody with a phone can join </a:t>
            </a:r>
            <a:r>
              <a:rPr lang="en">
                <a:solidFill>
                  <a:schemeClr val="dk1"/>
                </a:solidFill>
              </a:rPr>
              <a:t>instantly, creating virtually unlimited potential for user base growth.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8000c47c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8000c47c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8000c47c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000c47c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as the KIMinder360 Team we are going to build a mobile application that automates the process of handing out mindfulness directives to users on behalf of our client Morgan Boatman so that he can dramatically improve his </a:t>
            </a:r>
            <a:r>
              <a:rPr lang="en"/>
              <a:t>efficiency.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505175"/>
            <a:ext cx="8123100" cy="107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KIMinder360 Team</a:t>
            </a:r>
            <a:endParaRPr/>
          </a:p>
        </p:txBody>
      </p:sp>
      <p:sp>
        <p:nvSpPr>
          <p:cNvPr id="60" name="Google Shape;60;p13"/>
          <p:cNvSpPr txBox="1"/>
          <p:nvPr>
            <p:ph idx="1" type="subTitle"/>
          </p:nvPr>
        </p:nvSpPr>
        <p:spPr>
          <a:xfrm>
            <a:off x="510450" y="1451100"/>
            <a:ext cx="5198400" cy="447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Team Mentor: Md Nazmul Hossain</a:t>
            </a:r>
            <a:endParaRPr/>
          </a:p>
        </p:txBody>
      </p:sp>
      <p:pic>
        <p:nvPicPr>
          <p:cNvPr id="61" name="Google Shape;61;p13" title="ChatGPT Image Sep 5, 2025, 02_07_15 PM.png"/>
          <p:cNvPicPr preferRelativeResize="0"/>
          <p:nvPr/>
        </p:nvPicPr>
        <p:blipFill>
          <a:blip r:embed="rId3">
            <a:alphaModFix/>
          </a:blip>
          <a:stretch>
            <a:fillRect/>
          </a:stretch>
        </p:blipFill>
        <p:spPr>
          <a:xfrm>
            <a:off x="6884550" y="401625"/>
            <a:ext cx="1749000" cy="1749000"/>
          </a:xfrm>
          <a:prstGeom prst="roundRect">
            <a:avLst>
              <a:gd fmla="val 16667" name="adj"/>
            </a:avLst>
          </a:prstGeom>
          <a:noFill/>
          <a:ln cap="flat" cmpd="sng" w="38100">
            <a:solidFill>
              <a:schemeClr val="dk2"/>
            </a:solidFill>
            <a:prstDash val="solid"/>
            <a:round/>
            <a:headEnd len="sm" w="sm" type="none"/>
            <a:tailEnd len="sm" w="sm" type="none"/>
          </a:ln>
        </p:spPr>
      </p:pic>
      <p:pic>
        <p:nvPicPr>
          <p:cNvPr id="62" name="Google Shape;62;p13" title="Cole_Headshot.JPEG"/>
          <p:cNvPicPr preferRelativeResize="0"/>
          <p:nvPr/>
        </p:nvPicPr>
        <p:blipFill>
          <a:blip r:embed="rId4">
            <a:alphaModFix/>
          </a:blip>
          <a:stretch>
            <a:fillRect/>
          </a:stretch>
        </p:blipFill>
        <p:spPr>
          <a:xfrm>
            <a:off x="4947237" y="2540925"/>
            <a:ext cx="1241100" cy="1580700"/>
          </a:xfrm>
          <a:prstGeom prst="roundRect">
            <a:avLst>
              <a:gd fmla="val 16667" name="adj"/>
            </a:avLst>
          </a:prstGeom>
          <a:noFill/>
          <a:ln cap="flat" cmpd="sng" w="38100">
            <a:solidFill>
              <a:schemeClr val="lt2"/>
            </a:solidFill>
            <a:prstDash val="solid"/>
            <a:round/>
            <a:headEnd len="sm" w="sm" type="none"/>
            <a:tailEnd len="sm" w="sm" type="none"/>
          </a:ln>
        </p:spPr>
      </p:pic>
      <p:sp>
        <p:nvSpPr>
          <p:cNvPr id="63" name="Google Shape;63;p13"/>
          <p:cNvSpPr txBox="1"/>
          <p:nvPr/>
        </p:nvSpPr>
        <p:spPr>
          <a:xfrm>
            <a:off x="304225" y="4156125"/>
            <a:ext cx="1927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Dylan Hyer</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Team Leader</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deh277@nau.edu</a:t>
            </a:r>
            <a:endParaRPr sz="1500">
              <a:solidFill>
                <a:schemeClr val="lt1"/>
              </a:solidFill>
              <a:latin typeface="Proxima Nova"/>
              <a:ea typeface="Proxima Nova"/>
              <a:cs typeface="Proxima Nova"/>
              <a:sym typeface="Proxima Nova"/>
            </a:endParaRPr>
          </a:p>
        </p:txBody>
      </p:sp>
      <p:sp>
        <p:nvSpPr>
          <p:cNvPr id="64" name="Google Shape;64;p13"/>
          <p:cNvSpPr txBox="1"/>
          <p:nvPr/>
        </p:nvSpPr>
        <p:spPr>
          <a:xfrm>
            <a:off x="2305850" y="4156125"/>
            <a:ext cx="21177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Nyle Huntley</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Release Manager</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nah353@nau.edu</a:t>
            </a:r>
            <a:endParaRPr sz="1500">
              <a:solidFill>
                <a:schemeClr val="lt1"/>
              </a:solidFill>
              <a:latin typeface="Proxima Nova"/>
              <a:ea typeface="Proxima Nova"/>
              <a:cs typeface="Proxima Nova"/>
              <a:sym typeface="Proxima Nova"/>
            </a:endParaRPr>
          </a:p>
        </p:txBody>
      </p:sp>
      <p:sp>
        <p:nvSpPr>
          <p:cNvPr id="65" name="Google Shape;65;p13"/>
          <p:cNvSpPr txBox="1"/>
          <p:nvPr/>
        </p:nvSpPr>
        <p:spPr>
          <a:xfrm>
            <a:off x="6700200" y="4128075"/>
            <a:ext cx="2117700" cy="9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Mayanna John</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Architect</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mrj335@nau.edu</a:t>
            </a:r>
            <a:endParaRPr sz="1500">
              <a:solidFill>
                <a:schemeClr val="lt1"/>
              </a:solidFill>
              <a:latin typeface="Proxima Nova"/>
              <a:ea typeface="Proxima Nova"/>
              <a:cs typeface="Proxima Nova"/>
              <a:sym typeface="Proxima Nova"/>
            </a:endParaRPr>
          </a:p>
        </p:txBody>
      </p:sp>
      <p:sp>
        <p:nvSpPr>
          <p:cNvPr id="66" name="Google Shape;66;p13"/>
          <p:cNvSpPr txBox="1"/>
          <p:nvPr/>
        </p:nvSpPr>
        <p:spPr>
          <a:xfrm>
            <a:off x="4604175" y="4156125"/>
            <a:ext cx="1927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Cole Bishop</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Recorder</a:t>
            </a:r>
            <a:endParaRPr sz="15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cdb499@nau.edu</a:t>
            </a:r>
            <a:endParaRPr sz="1500">
              <a:solidFill>
                <a:schemeClr val="lt1"/>
              </a:solidFill>
              <a:latin typeface="Proxima Nova"/>
              <a:ea typeface="Proxima Nova"/>
              <a:cs typeface="Proxima Nova"/>
              <a:sym typeface="Proxima Nova"/>
            </a:endParaRPr>
          </a:p>
        </p:txBody>
      </p:sp>
      <p:pic>
        <p:nvPicPr>
          <p:cNvPr id="67" name="Google Shape;67;p13" title="Dylan_Headshot.jpg"/>
          <p:cNvPicPr preferRelativeResize="0"/>
          <p:nvPr/>
        </p:nvPicPr>
        <p:blipFill>
          <a:blip r:embed="rId5">
            <a:alphaModFix/>
          </a:blip>
          <a:stretch>
            <a:fillRect/>
          </a:stretch>
        </p:blipFill>
        <p:spPr>
          <a:xfrm>
            <a:off x="535827" y="2624312"/>
            <a:ext cx="1464000" cy="1413900"/>
          </a:xfrm>
          <a:prstGeom prst="roundRect">
            <a:avLst>
              <a:gd fmla="val 16667" name="adj"/>
            </a:avLst>
          </a:prstGeom>
          <a:noFill/>
          <a:ln cap="flat" cmpd="sng" w="38100">
            <a:solidFill>
              <a:schemeClr val="lt2"/>
            </a:solidFill>
            <a:prstDash val="solid"/>
            <a:round/>
            <a:headEnd len="sm" w="sm" type="none"/>
            <a:tailEnd len="sm" w="sm" type="none"/>
          </a:ln>
        </p:spPr>
      </p:pic>
      <p:pic>
        <p:nvPicPr>
          <p:cNvPr id="68" name="Google Shape;68;p13" title="Nyle_Headshot.jpg"/>
          <p:cNvPicPr preferRelativeResize="0"/>
          <p:nvPr/>
        </p:nvPicPr>
        <p:blipFill>
          <a:blip r:embed="rId6">
            <a:alphaModFix/>
          </a:blip>
          <a:stretch>
            <a:fillRect/>
          </a:stretch>
        </p:blipFill>
        <p:spPr>
          <a:xfrm>
            <a:off x="2867300" y="2562237"/>
            <a:ext cx="1101000" cy="1538100"/>
          </a:xfrm>
          <a:prstGeom prst="roundRect">
            <a:avLst>
              <a:gd fmla="val 16667" name="adj"/>
            </a:avLst>
          </a:prstGeom>
          <a:noFill/>
          <a:ln cap="flat" cmpd="sng" w="38100">
            <a:solidFill>
              <a:schemeClr val="lt2"/>
            </a:solidFill>
            <a:prstDash val="solid"/>
            <a:round/>
            <a:headEnd len="sm" w="sm" type="none"/>
            <a:tailEnd len="sm" w="sm" type="none"/>
          </a:ln>
        </p:spPr>
      </p:pic>
      <p:pic>
        <p:nvPicPr>
          <p:cNvPr id="69" name="Google Shape;69;p13" title="Mayanna_Headshot.jpg"/>
          <p:cNvPicPr preferRelativeResize="0"/>
          <p:nvPr/>
        </p:nvPicPr>
        <p:blipFill>
          <a:blip r:embed="rId7">
            <a:alphaModFix/>
          </a:blip>
          <a:stretch>
            <a:fillRect/>
          </a:stretch>
        </p:blipFill>
        <p:spPr>
          <a:xfrm>
            <a:off x="7138500" y="2506275"/>
            <a:ext cx="1241100" cy="1650000"/>
          </a:xfrm>
          <a:prstGeom prst="roundRect">
            <a:avLst>
              <a:gd fmla="val 16667" name="adj"/>
            </a:avLst>
          </a:prstGeom>
          <a:noFill/>
          <a:ln cap="flat" cmpd="sng" w="38100">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ctrTitle"/>
          </p:nvPr>
        </p:nvSpPr>
        <p:spPr>
          <a:xfrm>
            <a:off x="510450" y="318325"/>
            <a:ext cx="8123100" cy="86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5" name="Google Shape;75;p14"/>
          <p:cNvSpPr/>
          <p:nvPr/>
        </p:nvSpPr>
        <p:spPr>
          <a:xfrm>
            <a:off x="428975" y="1587325"/>
            <a:ext cx="2429400" cy="25467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6" name="Google Shape;76;p14"/>
          <p:cNvSpPr/>
          <p:nvPr/>
        </p:nvSpPr>
        <p:spPr>
          <a:xfrm>
            <a:off x="6285625" y="1587325"/>
            <a:ext cx="2429400" cy="25467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7" name="Google Shape;77;p14"/>
          <p:cNvSpPr/>
          <p:nvPr/>
        </p:nvSpPr>
        <p:spPr>
          <a:xfrm>
            <a:off x="3357300" y="1587325"/>
            <a:ext cx="2429400" cy="25467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8" name="Google Shape;78;p14"/>
          <p:cNvSpPr txBox="1"/>
          <p:nvPr/>
        </p:nvSpPr>
        <p:spPr>
          <a:xfrm>
            <a:off x="428975" y="1658700"/>
            <a:ext cx="2429400" cy="18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Proxima Nova"/>
                <a:ea typeface="Proxima Nova"/>
                <a:cs typeface="Proxima Nova"/>
                <a:sym typeface="Proxima Nova"/>
              </a:rPr>
              <a:t>KIMinder360 aims to improve situational awareness</a:t>
            </a:r>
            <a:endParaRPr b="1" sz="2100">
              <a:solidFill>
                <a:schemeClr val="dk1"/>
              </a:solidFill>
              <a:latin typeface="Proxima Nova"/>
              <a:ea typeface="Proxima Nova"/>
              <a:cs typeface="Proxima Nova"/>
              <a:sym typeface="Proxima Nova"/>
            </a:endParaRPr>
          </a:p>
        </p:txBody>
      </p:sp>
      <p:sp>
        <p:nvSpPr>
          <p:cNvPr id="79" name="Google Shape;79;p14"/>
          <p:cNvSpPr txBox="1"/>
          <p:nvPr/>
        </p:nvSpPr>
        <p:spPr>
          <a:xfrm>
            <a:off x="6369325" y="1658700"/>
            <a:ext cx="2262000" cy="18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Proxima Nova"/>
                <a:ea typeface="Proxima Nova"/>
                <a:cs typeface="Proxima Nova"/>
                <a:sym typeface="Proxima Nova"/>
              </a:rPr>
              <a:t>Become more prepared and present through practice</a:t>
            </a:r>
            <a:endParaRPr b="1" sz="2100">
              <a:solidFill>
                <a:schemeClr val="dk1"/>
              </a:solidFill>
              <a:latin typeface="Proxima Nova"/>
              <a:ea typeface="Proxima Nova"/>
              <a:cs typeface="Proxima Nova"/>
              <a:sym typeface="Proxima Nova"/>
            </a:endParaRPr>
          </a:p>
        </p:txBody>
      </p:sp>
      <p:sp>
        <p:nvSpPr>
          <p:cNvPr id="80" name="Google Shape;80;p14"/>
          <p:cNvSpPr txBox="1"/>
          <p:nvPr/>
        </p:nvSpPr>
        <p:spPr>
          <a:xfrm>
            <a:off x="3524850" y="1658700"/>
            <a:ext cx="2094300" cy="18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Proxima Nova"/>
                <a:ea typeface="Proxima Nova"/>
                <a:cs typeface="Proxima Nova"/>
                <a:sym typeface="Proxima Nova"/>
              </a:rPr>
              <a:t>A collection of directives that encourage Mindfulness</a:t>
            </a:r>
            <a:endParaRPr b="1" sz="2100">
              <a:solidFill>
                <a:schemeClr val="dk1"/>
              </a:solidFill>
              <a:latin typeface="Proxima Nova"/>
              <a:ea typeface="Proxima Nova"/>
              <a:cs typeface="Proxima Nova"/>
              <a:sym typeface="Proxima Nova"/>
            </a:endParaRPr>
          </a:p>
        </p:txBody>
      </p:sp>
      <p:pic>
        <p:nvPicPr>
          <p:cNvPr id="81" name="Google Shape;81;p14" title="OIP.jpg"/>
          <p:cNvPicPr preferRelativeResize="0"/>
          <p:nvPr/>
        </p:nvPicPr>
        <p:blipFill>
          <a:blip r:embed="rId3">
            <a:alphaModFix/>
          </a:blip>
          <a:stretch>
            <a:fillRect/>
          </a:stretch>
        </p:blipFill>
        <p:spPr>
          <a:xfrm>
            <a:off x="7025613" y="3123150"/>
            <a:ext cx="949425" cy="949425"/>
          </a:xfrm>
          <a:prstGeom prst="rect">
            <a:avLst/>
          </a:prstGeom>
          <a:noFill/>
          <a:ln>
            <a:noFill/>
          </a:ln>
        </p:spPr>
      </p:pic>
      <p:pic>
        <p:nvPicPr>
          <p:cNvPr id="82" name="Google Shape;82;p14"/>
          <p:cNvPicPr preferRelativeResize="0"/>
          <p:nvPr/>
        </p:nvPicPr>
        <p:blipFill>
          <a:blip r:embed="rId4">
            <a:alphaModFix/>
          </a:blip>
          <a:stretch>
            <a:fillRect/>
          </a:stretch>
        </p:blipFill>
        <p:spPr>
          <a:xfrm>
            <a:off x="1168950" y="3123149"/>
            <a:ext cx="949425" cy="949425"/>
          </a:xfrm>
          <a:prstGeom prst="rect">
            <a:avLst/>
          </a:prstGeom>
          <a:noFill/>
          <a:ln>
            <a:noFill/>
          </a:ln>
        </p:spPr>
      </p:pic>
      <p:pic>
        <p:nvPicPr>
          <p:cNvPr id="83" name="Google Shape;83;p14"/>
          <p:cNvPicPr preferRelativeResize="0"/>
          <p:nvPr/>
        </p:nvPicPr>
        <p:blipFill>
          <a:blip r:embed="rId5">
            <a:alphaModFix/>
          </a:blip>
          <a:stretch>
            <a:fillRect/>
          </a:stretch>
        </p:blipFill>
        <p:spPr>
          <a:xfrm>
            <a:off x="3802137" y="3042525"/>
            <a:ext cx="1508488" cy="10006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265500" y="3891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Who Is Morgan Boatman?</a:t>
            </a:r>
            <a:endParaRPr/>
          </a:p>
        </p:txBody>
      </p:sp>
      <p:sp>
        <p:nvSpPr>
          <p:cNvPr id="89" name="Google Shape;89;p15"/>
          <p:cNvSpPr txBox="1"/>
          <p:nvPr>
            <p:ph idx="2" type="body"/>
          </p:nvPr>
        </p:nvSpPr>
        <p:spPr>
          <a:xfrm>
            <a:off x="4922975" y="453775"/>
            <a:ext cx="3837000" cy="3965700"/>
          </a:xfrm>
          <a:prstGeom prst="rect">
            <a:avLst/>
          </a:prstGeom>
        </p:spPr>
        <p:txBody>
          <a:bodyPr anchorCtr="0" anchor="ctr" bIns="91425" lIns="91425" spcFirstLastPara="1" rIns="91425" wrap="square" tIns="91425">
            <a:normAutofit/>
          </a:bodyPr>
          <a:lstStyle/>
          <a:p>
            <a:pPr indent="-381000" lvl="0" marL="457200" rtl="0" algn="l">
              <a:spcBef>
                <a:spcPts val="0"/>
              </a:spcBef>
              <a:spcAft>
                <a:spcPts val="0"/>
              </a:spcAft>
              <a:buSzPts val="2400"/>
              <a:buChar char="●"/>
            </a:pPr>
            <a:r>
              <a:rPr lang="en" sz="2400"/>
              <a:t>Worked with </a:t>
            </a:r>
            <a:r>
              <a:rPr lang="en" sz="2400"/>
              <a:t>Marines</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Entrepreneur</a:t>
            </a:r>
            <a:endParaRPr sz="2400"/>
          </a:p>
          <a:p>
            <a:pPr indent="0" lvl="0" marL="9144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NAU capstone sponsor</a:t>
            </a:r>
            <a:endParaRPr sz="2400"/>
          </a:p>
        </p:txBody>
      </p:sp>
      <p:sp>
        <p:nvSpPr>
          <p:cNvPr id="90" name="Google Shape;90;p1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This is our client Morgan Boatman</a:t>
            </a:r>
            <a:endParaRPr/>
          </a:p>
        </p:txBody>
      </p:sp>
      <p:pic>
        <p:nvPicPr>
          <p:cNvPr id="91" name="Google Shape;91;p15"/>
          <p:cNvPicPr preferRelativeResize="0"/>
          <p:nvPr/>
        </p:nvPicPr>
        <p:blipFill>
          <a:blip r:embed="rId3">
            <a:alphaModFix/>
          </a:blip>
          <a:stretch>
            <a:fillRect/>
          </a:stretch>
        </p:blipFill>
        <p:spPr>
          <a:xfrm>
            <a:off x="528212" y="2451813"/>
            <a:ext cx="3519900" cy="1980000"/>
          </a:xfrm>
          <a:prstGeom prst="roundRect">
            <a:avLst>
              <a:gd fmla="val 16667" name="adj"/>
            </a:avLst>
          </a:prstGeom>
          <a:noFill/>
          <a:ln cap="flat" cmpd="sng" w="3810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p:nvPr/>
        </p:nvSpPr>
        <p:spPr>
          <a:xfrm>
            <a:off x="382950" y="1262875"/>
            <a:ext cx="3857400" cy="3659700"/>
          </a:xfrm>
          <a:prstGeom prst="roundRect">
            <a:avLst>
              <a:gd fmla="val 16667"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7" name="Google Shape;97;p16"/>
          <p:cNvSpPr/>
          <p:nvPr/>
        </p:nvSpPr>
        <p:spPr>
          <a:xfrm>
            <a:off x="4826425" y="1262875"/>
            <a:ext cx="3857400" cy="3659700"/>
          </a:xfrm>
          <a:prstGeom prst="roundRect">
            <a:avLst>
              <a:gd fmla="val 16667"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 name="Google Shape;98;p16"/>
          <p:cNvSpPr txBox="1"/>
          <p:nvPr>
            <p:ph type="title"/>
          </p:nvPr>
        </p:nvSpPr>
        <p:spPr>
          <a:xfrm>
            <a:off x="311700" y="2671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Pain Points in the Previous Setup</a:t>
            </a:r>
            <a:endParaRPr b="1"/>
          </a:p>
        </p:txBody>
      </p:sp>
      <p:sp>
        <p:nvSpPr>
          <p:cNvPr id="99" name="Google Shape;99;p16"/>
          <p:cNvSpPr txBox="1"/>
          <p:nvPr>
            <p:ph idx="2" type="body"/>
          </p:nvPr>
        </p:nvSpPr>
        <p:spPr>
          <a:xfrm>
            <a:off x="4871425" y="1058200"/>
            <a:ext cx="3767400" cy="2108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t/>
            </a:r>
            <a:endParaRPr sz="2000">
              <a:solidFill>
                <a:schemeClr val="lt1"/>
              </a:solidFill>
            </a:endParaRPr>
          </a:p>
          <a:p>
            <a:pPr indent="0" lvl="0" marL="0" rtl="0" algn="ctr">
              <a:spcBef>
                <a:spcPts val="1200"/>
              </a:spcBef>
              <a:spcAft>
                <a:spcPts val="0"/>
              </a:spcAft>
              <a:buNone/>
            </a:pPr>
            <a:r>
              <a:rPr lang="en" sz="2000">
                <a:solidFill>
                  <a:schemeClr val="lt1"/>
                </a:solidFill>
              </a:rPr>
              <a:t>Limited Directive Personalization</a:t>
            </a:r>
            <a:endParaRPr sz="2000">
              <a:solidFill>
                <a:schemeClr val="lt1"/>
              </a:solidFill>
            </a:endParaRPr>
          </a:p>
          <a:p>
            <a:pPr indent="0" lvl="0" marL="0" rtl="0" algn="ctr">
              <a:spcBef>
                <a:spcPts val="1200"/>
              </a:spcBef>
              <a:spcAft>
                <a:spcPts val="0"/>
              </a:spcAft>
              <a:buNone/>
            </a:pPr>
            <a:r>
              <a:t/>
            </a:r>
            <a:endParaRPr sz="2000">
              <a:solidFill>
                <a:schemeClr val="lt1"/>
              </a:solidFill>
            </a:endParaRPr>
          </a:p>
          <a:p>
            <a:pPr indent="0" lvl="0" marL="0" rtl="0" algn="ctr">
              <a:spcBef>
                <a:spcPts val="1200"/>
              </a:spcBef>
              <a:spcAft>
                <a:spcPts val="1200"/>
              </a:spcAft>
              <a:buNone/>
            </a:pPr>
            <a:r>
              <a:rPr lang="en" sz="2000">
                <a:solidFill>
                  <a:schemeClr val="lt1"/>
                </a:solidFill>
              </a:rPr>
              <a:t>Time Consuming</a:t>
            </a:r>
            <a:endParaRPr sz="2000">
              <a:solidFill>
                <a:schemeClr val="lt1"/>
              </a:solidFill>
            </a:endParaRPr>
          </a:p>
        </p:txBody>
      </p:sp>
      <p:pic>
        <p:nvPicPr>
          <p:cNvPr id="100" name="Google Shape;100;p16"/>
          <p:cNvPicPr preferRelativeResize="0"/>
          <p:nvPr/>
        </p:nvPicPr>
        <p:blipFill>
          <a:blip r:embed="rId3">
            <a:alphaModFix/>
          </a:blip>
          <a:stretch>
            <a:fillRect/>
          </a:stretch>
        </p:blipFill>
        <p:spPr>
          <a:xfrm>
            <a:off x="1330650" y="3333975"/>
            <a:ext cx="1962000" cy="1305600"/>
          </a:xfrm>
          <a:prstGeom prst="roundRect">
            <a:avLst>
              <a:gd fmla="val 16667" name="adj"/>
            </a:avLst>
          </a:prstGeom>
          <a:noFill/>
          <a:ln>
            <a:noFill/>
          </a:ln>
        </p:spPr>
      </p:pic>
      <p:pic>
        <p:nvPicPr>
          <p:cNvPr id="101" name="Google Shape;101;p16"/>
          <p:cNvPicPr preferRelativeResize="0"/>
          <p:nvPr/>
        </p:nvPicPr>
        <p:blipFill>
          <a:blip r:embed="rId4">
            <a:alphaModFix/>
          </a:blip>
          <a:stretch>
            <a:fillRect/>
          </a:stretch>
        </p:blipFill>
        <p:spPr>
          <a:xfrm>
            <a:off x="6153175" y="3480065"/>
            <a:ext cx="1203900" cy="1203900"/>
          </a:xfrm>
          <a:prstGeom prst="roundRect">
            <a:avLst>
              <a:gd fmla="val 16667" name="adj"/>
            </a:avLst>
          </a:prstGeom>
          <a:noFill/>
          <a:ln>
            <a:noFill/>
          </a:ln>
        </p:spPr>
      </p:pic>
      <p:sp>
        <p:nvSpPr>
          <p:cNvPr id="102" name="Google Shape;102;p16"/>
          <p:cNvSpPr txBox="1"/>
          <p:nvPr>
            <p:ph idx="2" type="body"/>
          </p:nvPr>
        </p:nvSpPr>
        <p:spPr>
          <a:xfrm>
            <a:off x="427950" y="1058200"/>
            <a:ext cx="3767400" cy="210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000">
              <a:solidFill>
                <a:schemeClr val="lt1"/>
              </a:solidFill>
            </a:endParaRPr>
          </a:p>
          <a:p>
            <a:pPr indent="0" lvl="0" marL="0" rtl="0" algn="ctr">
              <a:spcBef>
                <a:spcPts val="1200"/>
              </a:spcBef>
              <a:spcAft>
                <a:spcPts val="0"/>
              </a:spcAft>
              <a:buNone/>
            </a:pPr>
            <a:r>
              <a:rPr lang="en" sz="2000">
                <a:solidFill>
                  <a:schemeClr val="lt1"/>
                </a:solidFill>
              </a:rPr>
              <a:t>Unautomated</a:t>
            </a:r>
            <a:endParaRPr sz="2000">
              <a:solidFill>
                <a:schemeClr val="lt1"/>
              </a:solidFill>
            </a:endParaRPr>
          </a:p>
          <a:p>
            <a:pPr indent="0" lvl="0" marL="0" rtl="0" algn="ctr">
              <a:spcBef>
                <a:spcPts val="1200"/>
              </a:spcBef>
              <a:spcAft>
                <a:spcPts val="0"/>
              </a:spcAft>
              <a:buNone/>
            </a:pPr>
            <a:r>
              <a:t/>
            </a:r>
            <a:endParaRPr sz="2000">
              <a:solidFill>
                <a:schemeClr val="lt1"/>
              </a:solidFill>
            </a:endParaRPr>
          </a:p>
          <a:p>
            <a:pPr indent="0" lvl="0" marL="0" rtl="0" algn="ctr">
              <a:spcBef>
                <a:spcPts val="1200"/>
              </a:spcBef>
              <a:spcAft>
                <a:spcPts val="1200"/>
              </a:spcAft>
              <a:buNone/>
            </a:pPr>
            <a:r>
              <a:rPr lang="en" sz="2000">
                <a:solidFill>
                  <a:schemeClr val="lt1"/>
                </a:solidFill>
              </a:rPr>
              <a:t>Limited Access</a:t>
            </a:r>
            <a:endParaRPr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blip>
          <a:stretch>
            <a:fillRect/>
          </a:stretch>
        </p:blipFill>
        <p:spPr>
          <a:xfrm>
            <a:off x="5757082" y="741194"/>
            <a:ext cx="2866225" cy="3637899"/>
          </a:xfrm>
          <a:prstGeom prst="rect">
            <a:avLst/>
          </a:prstGeom>
          <a:noFill/>
          <a:ln>
            <a:noFill/>
          </a:ln>
        </p:spPr>
      </p:pic>
      <p:sp>
        <p:nvSpPr>
          <p:cNvPr id="108" name="Google Shape;108;p17"/>
          <p:cNvSpPr txBox="1"/>
          <p:nvPr>
            <p:ph idx="1" type="body"/>
          </p:nvPr>
        </p:nvSpPr>
        <p:spPr>
          <a:xfrm>
            <a:off x="304150" y="1423662"/>
            <a:ext cx="5351100" cy="2783700"/>
          </a:xfrm>
          <a:prstGeom prst="rect">
            <a:avLst/>
          </a:prstGeom>
          <a:ln>
            <a:noFill/>
          </a:ln>
        </p:spPr>
        <p:txBody>
          <a:bodyPr anchorCtr="0" anchor="ctr" bIns="91425" lIns="91425" spcFirstLastPara="1" rIns="91425" wrap="square" tIns="91425">
            <a:normAutofit/>
          </a:bodyPr>
          <a:lstStyle/>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Automated directive reminders</a:t>
            </a:r>
            <a:endParaRPr sz="1400">
              <a:solidFill>
                <a:srgbClr val="000000"/>
              </a:solidFill>
              <a:latin typeface="Roboto"/>
              <a:ea typeface="Roboto"/>
              <a:cs typeface="Roboto"/>
              <a:sym typeface="Roboto"/>
            </a:endParaRPr>
          </a:p>
          <a:p>
            <a:pPr indent="0" lvl="0" marL="0" rtl="0" algn="l">
              <a:spcBef>
                <a:spcPts val="0"/>
              </a:spcBef>
              <a:spcAft>
                <a:spcPts val="0"/>
              </a:spcAft>
              <a:buNone/>
            </a:pPr>
            <a:r>
              <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Flexible directive categories and reminder frequencies</a:t>
            </a:r>
            <a:endParaRPr sz="1400">
              <a:solidFill>
                <a:srgbClr val="000000"/>
              </a:solidFill>
              <a:latin typeface="Roboto"/>
              <a:ea typeface="Roboto"/>
              <a:cs typeface="Roboto"/>
              <a:sym typeface="Roboto"/>
            </a:endParaRPr>
          </a:p>
          <a:p>
            <a:pPr indent="0" lvl="0" marL="0" rtl="0" algn="l">
              <a:spcBef>
                <a:spcPts val="0"/>
              </a:spcBef>
              <a:spcAft>
                <a:spcPts val="0"/>
              </a:spcAft>
              <a:buNone/>
            </a:pPr>
            <a:r>
              <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Hours of manual effort eliminated</a:t>
            </a:r>
            <a:endParaRPr sz="1400">
              <a:solidFill>
                <a:srgbClr val="000000"/>
              </a:solidFill>
              <a:latin typeface="Roboto"/>
              <a:ea typeface="Roboto"/>
              <a:cs typeface="Roboto"/>
              <a:sym typeface="Roboto"/>
            </a:endParaRPr>
          </a:p>
          <a:p>
            <a:pPr indent="0" lvl="0" marL="457200" rtl="0" algn="l">
              <a:spcBef>
                <a:spcPts val="0"/>
              </a:spcBef>
              <a:spcAft>
                <a:spcPts val="0"/>
              </a:spcAft>
              <a:buNone/>
            </a:pPr>
            <a:r>
              <a:t/>
            </a:r>
            <a:endParaRPr sz="1400">
              <a:solidFill>
                <a:srgbClr val="000000"/>
              </a:solidFill>
              <a:latin typeface="Roboto"/>
              <a:ea typeface="Roboto"/>
              <a:cs typeface="Roboto"/>
              <a:sym typeface="Roboto"/>
            </a:endParaRPr>
          </a:p>
          <a:p>
            <a:pPr indent="-317500" lvl="0" marL="457200" rtl="0" algn="l">
              <a:spcBef>
                <a:spcPts val="0"/>
              </a:spcBef>
              <a:spcAft>
                <a:spcPts val="0"/>
              </a:spcAft>
              <a:buClr>
                <a:srgbClr val="000000"/>
              </a:buClr>
              <a:buSzPts val="1400"/>
              <a:buFont typeface="Roboto"/>
              <a:buChar char="●"/>
            </a:pPr>
            <a:r>
              <a:rPr lang="en" sz="1400">
                <a:solidFill>
                  <a:srgbClr val="000000"/>
                </a:solidFill>
                <a:latin typeface="Roboto"/>
                <a:ea typeface="Roboto"/>
                <a:cs typeface="Roboto"/>
                <a:sym typeface="Roboto"/>
              </a:rPr>
              <a:t>Training made accessible to everyone</a:t>
            </a:r>
            <a:endParaRPr sz="1400">
              <a:solidFill>
                <a:srgbClr val="000000"/>
              </a:solidFill>
              <a:latin typeface="Roboto"/>
              <a:ea typeface="Roboto"/>
              <a:cs typeface="Roboto"/>
              <a:sym typeface="Roboto"/>
            </a:endParaRPr>
          </a:p>
        </p:txBody>
      </p:sp>
      <p:sp>
        <p:nvSpPr>
          <p:cNvPr id="109" name="Google Shape;109;p17"/>
          <p:cNvSpPr txBox="1"/>
          <p:nvPr>
            <p:ph idx="4294967295" type="ctrTitle"/>
          </p:nvPr>
        </p:nvSpPr>
        <p:spPr>
          <a:xfrm>
            <a:off x="820075" y="471092"/>
            <a:ext cx="4200300" cy="11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t>Our Solution: KIMinder360 App</a:t>
            </a:r>
            <a:endParaRPr sz="3220"/>
          </a:p>
        </p:txBody>
      </p:sp>
      <p:sp>
        <p:nvSpPr>
          <p:cNvPr id="110" name="Google Shape;110;p17"/>
          <p:cNvSpPr/>
          <p:nvPr/>
        </p:nvSpPr>
        <p:spPr>
          <a:xfrm>
            <a:off x="-51950" y="4326725"/>
            <a:ext cx="9283200" cy="890100"/>
          </a:xfrm>
          <a:prstGeom prst="rect">
            <a:avLst/>
          </a:prstGeom>
          <a:solidFill>
            <a:srgbClr val="202729"/>
          </a:solidFill>
          <a:ln cap="flat" cmpd="sng" w="2857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solidFill>
                  <a:schemeClr val="lt1"/>
                </a:solidFill>
              </a:rPr>
              <a:t>Plan for Development</a:t>
            </a:r>
            <a:endParaRPr sz="2720">
              <a:solidFill>
                <a:schemeClr val="lt1"/>
              </a:solidFill>
            </a:endParaRPr>
          </a:p>
        </p:txBody>
      </p:sp>
      <p:sp>
        <p:nvSpPr>
          <p:cNvPr id="116" name="Google Shape;116;p18"/>
          <p:cNvSpPr/>
          <p:nvPr/>
        </p:nvSpPr>
        <p:spPr>
          <a:xfrm>
            <a:off x="3380401" y="1581450"/>
            <a:ext cx="2383200" cy="19806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84600" lIns="84600" spcFirstLastPara="1" rIns="84600" wrap="square" tIns="84600">
            <a:noAutofit/>
          </a:bodyPr>
          <a:lstStyle/>
          <a:p>
            <a:pPr indent="0" lvl="0" marL="0" rtl="0" algn="ctr">
              <a:spcBef>
                <a:spcPts val="0"/>
              </a:spcBef>
              <a:spcAft>
                <a:spcPts val="0"/>
              </a:spcAft>
              <a:buNone/>
            </a:pPr>
            <a:r>
              <a:rPr b="1" lang="en" sz="1695">
                <a:latin typeface="Proxima Nova"/>
                <a:ea typeface="Proxima Nova"/>
                <a:cs typeface="Proxima Nova"/>
                <a:sym typeface="Proxima Nova"/>
              </a:rPr>
              <a:t>UI</a:t>
            </a:r>
            <a:endParaRPr b="1" sz="1695">
              <a:latin typeface="Proxima Nova"/>
              <a:ea typeface="Proxima Nova"/>
              <a:cs typeface="Proxima Nova"/>
              <a:sym typeface="Proxima Nova"/>
            </a:endParaRPr>
          </a:p>
          <a:p>
            <a:pPr indent="0" lvl="0" marL="0" rtl="0" algn="ctr">
              <a:spcBef>
                <a:spcPts val="0"/>
              </a:spcBef>
              <a:spcAft>
                <a:spcPts val="0"/>
              </a:spcAft>
              <a:buNone/>
            </a:pPr>
            <a:r>
              <a:rPr b="1" lang="en" sz="1695">
                <a:latin typeface="Proxima Nova"/>
                <a:ea typeface="Proxima Nova"/>
                <a:cs typeface="Proxima Nova"/>
                <a:sym typeface="Proxima Nova"/>
              </a:rPr>
              <a:t>Notifications</a:t>
            </a:r>
            <a:endParaRPr b="1" sz="1695">
              <a:latin typeface="Proxima Nova"/>
              <a:ea typeface="Proxima Nova"/>
              <a:cs typeface="Proxima Nova"/>
              <a:sym typeface="Proxima Nova"/>
            </a:endParaRPr>
          </a:p>
          <a:p>
            <a:pPr indent="0" lvl="0" marL="0" rtl="0" algn="ctr">
              <a:spcBef>
                <a:spcPts val="0"/>
              </a:spcBef>
              <a:spcAft>
                <a:spcPts val="0"/>
              </a:spcAft>
              <a:buNone/>
            </a:pPr>
            <a:r>
              <a:rPr b="1" lang="en" sz="1695">
                <a:latin typeface="Proxima Nova"/>
                <a:ea typeface="Proxima Nova"/>
                <a:cs typeface="Proxima Nova"/>
                <a:sym typeface="Proxima Nova"/>
              </a:rPr>
              <a:t>Secure backend</a:t>
            </a:r>
            <a:endParaRPr b="1" sz="1695">
              <a:latin typeface="Proxima Nova"/>
              <a:ea typeface="Proxima Nova"/>
              <a:cs typeface="Proxima Nova"/>
              <a:sym typeface="Proxima Nova"/>
            </a:endParaRPr>
          </a:p>
        </p:txBody>
      </p:sp>
      <p:sp>
        <p:nvSpPr>
          <p:cNvPr id="117" name="Google Shape;117;p18"/>
          <p:cNvSpPr/>
          <p:nvPr/>
        </p:nvSpPr>
        <p:spPr>
          <a:xfrm>
            <a:off x="372600" y="1581450"/>
            <a:ext cx="2383200" cy="19806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84600" lIns="84600" spcFirstLastPara="1" rIns="84600" wrap="square" tIns="84600">
            <a:noAutofit/>
          </a:bodyPr>
          <a:lstStyle/>
          <a:p>
            <a:pPr indent="0" lvl="0" marL="0" rtl="0" algn="ctr">
              <a:spcBef>
                <a:spcPts val="0"/>
              </a:spcBef>
              <a:spcAft>
                <a:spcPts val="0"/>
              </a:spcAft>
              <a:buNone/>
            </a:pPr>
            <a:r>
              <a:rPr b="1" lang="en" sz="1695">
                <a:latin typeface="Proxima Nova"/>
                <a:ea typeface="Proxima Nova"/>
                <a:cs typeface="Proxima Nova"/>
                <a:sym typeface="Proxima Nova"/>
              </a:rPr>
              <a:t>Weekly</a:t>
            </a:r>
            <a:r>
              <a:rPr b="1" lang="en" sz="1695">
                <a:latin typeface="Proxima Nova"/>
                <a:ea typeface="Proxima Nova"/>
                <a:cs typeface="Proxima Nova"/>
                <a:sym typeface="Proxima Nova"/>
              </a:rPr>
              <a:t> Meetings</a:t>
            </a:r>
            <a:endParaRPr b="1" sz="1695">
              <a:latin typeface="Proxima Nova"/>
              <a:ea typeface="Proxima Nova"/>
              <a:cs typeface="Proxima Nova"/>
              <a:sym typeface="Proxima Nova"/>
            </a:endParaRPr>
          </a:p>
        </p:txBody>
      </p:sp>
      <p:sp>
        <p:nvSpPr>
          <p:cNvPr id="118" name="Google Shape;118;p18"/>
          <p:cNvSpPr/>
          <p:nvPr/>
        </p:nvSpPr>
        <p:spPr>
          <a:xfrm>
            <a:off x="6388201" y="1581450"/>
            <a:ext cx="2383200" cy="1980600"/>
          </a:xfrm>
          <a:prstGeom prst="roundRect">
            <a:avLst>
              <a:gd fmla="val 16667" name="adj"/>
            </a:avLst>
          </a:prstGeom>
          <a:solidFill>
            <a:schemeClr val="lt1"/>
          </a:solidFill>
          <a:ln cap="flat" cmpd="sng" w="38100">
            <a:solidFill>
              <a:schemeClr val="dk2"/>
            </a:solidFill>
            <a:prstDash val="solid"/>
            <a:round/>
            <a:headEnd len="sm" w="sm" type="none"/>
            <a:tailEnd len="sm" w="sm" type="none"/>
          </a:ln>
        </p:spPr>
        <p:txBody>
          <a:bodyPr anchorCtr="0" anchor="ctr" bIns="84600" lIns="84600" spcFirstLastPara="1" rIns="84600" wrap="square" tIns="84600">
            <a:noAutofit/>
          </a:bodyPr>
          <a:lstStyle/>
          <a:p>
            <a:pPr indent="0" lvl="0" marL="0" rtl="0" algn="ctr">
              <a:spcBef>
                <a:spcPts val="0"/>
              </a:spcBef>
              <a:spcAft>
                <a:spcPts val="0"/>
              </a:spcAft>
              <a:buNone/>
            </a:pPr>
            <a:r>
              <a:rPr b="1" lang="en" sz="1695">
                <a:latin typeface="Proxima Nova"/>
                <a:ea typeface="Proxima Nova"/>
                <a:cs typeface="Proxima Nova"/>
                <a:sym typeface="Proxima Nova"/>
              </a:rPr>
              <a:t>Scalability</a:t>
            </a:r>
            <a:endParaRPr b="1" sz="1695">
              <a:latin typeface="Proxima Nova"/>
              <a:ea typeface="Proxima Nova"/>
              <a:cs typeface="Proxima Nova"/>
              <a:sym typeface="Proxima Nova"/>
            </a:endParaRPr>
          </a:p>
          <a:p>
            <a:pPr indent="0" lvl="0" marL="0" rtl="0" algn="ctr">
              <a:spcBef>
                <a:spcPts val="0"/>
              </a:spcBef>
              <a:spcAft>
                <a:spcPts val="0"/>
              </a:spcAft>
              <a:buNone/>
            </a:pPr>
            <a:r>
              <a:rPr b="1" lang="en" sz="1695">
                <a:latin typeface="Proxima Nova"/>
                <a:ea typeface="Proxima Nova"/>
                <a:cs typeface="Proxima Nova"/>
                <a:sym typeface="Proxima Nova"/>
              </a:rPr>
              <a:t>User testing</a:t>
            </a:r>
            <a:endParaRPr b="1" sz="1695">
              <a:latin typeface="Proxima Nova"/>
              <a:ea typeface="Proxima Nova"/>
              <a:cs typeface="Proxima Nova"/>
              <a:sym typeface="Proxima Nova"/>
            </a:endParaRPr>
          </a:p>
        </p:txBody>
      </p:sp>
      <p:cxnSp>
        <p:nvCxnSpPr>
          <p:cNvPr id="119" name="Google Shape;119;p18"/>
          <p:cNvCxnSpPr>
            <a:stCxn id="117" idx="3"/>
            <a:endCxn id="116" idx="1"/>
          </p:cNvCxnSpPr>
          <p:nvPr/>
        </p:nvCxnSpPr>
        <p:spPr>
          <a:xfrm>
            <a:off x="2755800" y="2571750"/>
            <a:ext cx="624600" cy="0"/>
          </a:xfrm>
          <a:prstGeom prst="straightConnector1">
            <a:avLst/>
          </a:prstGeom>
          <a:noFill/>
          <a:ln cap="flat" cmpd="sng" w="38100">
            <a:solidFill>
              <a:srgbClr val="4BA173"/>
            </a:solidFill>
            <a:prstDash val="solid"/>
            <a:round/>
            <a:headEnd len="med" w="med" type="none"/>
            <a:tailEnd len="med" w="med" type="triangle"/>
          </a:ln>
        </p:spPr>
      </p:cxnSp>
      <p:cxnSp>
        <p:nvCxnSpPr>
          <p:cNvPr id="120" name="Google Shape;120;p18"/>
          <p:cNvCxnSpPr>
            <a:stCxn id="116" idx="3"/>
            <a:endCxn id="118" idx="1"/>
          </p:cNvCxnSpPr>
          <p:nvPr/>
        </p:nvCxnSpPr>
        <p:spPr>
          <a:xfrm>
            <a:off x="5763601" y="2571750"/>
            <a:ext cx="624600" cy="0"/>
          </a:xfrm>
          <a:prstGeom prst="straightConnector1">
            <a:avLst/>
          </a:prstGeom>
          <a:noFill/>
          <a:ln cap="flat" cmpd="sng" w="38100">
            <a:solidFill>
              <a:srgbClr val="4BA173"/>
            </a:solidFill>
            <a:prstDash val="solid"/>
            <a:round/>
            <a:headEnd len="med" w="med" type="none"/>
            <a:tailEnd len="med" w="med" type="triangle"/>
          </a:ln>
        </p:spPr>
      </p:cxnSp>
      <p:pic>
        <p:nvPicPr>
          <p:cNvPr descr="Calendar icon (scheduled time) (Provided by Getty Images)" id="121" name="Google Shape;121;p18"/>
          <p:cNvPicPr preferRelativeResize="0"/>
          <p:nvPr/>
        </p:nvPicPr>
        <p:blipFill>
          <a:blip r:embed="rId3">
            <a:alphaModFix/>
          </a:blip>
          <a:stretch>
            <a:fillRect/>
          </a:stretch>
        </p:blipFill>
        <p:spPr>
          <a:xfrm>
            <a:off x="495650" y="1674900"/>
            <a:ext cx="440074" cy="440074"/>
          </a:xfrm>
          <a:prstGeom prst="rect">
            <a:avLst/>
          </a:prstGeom>
          <a:noFill/>
          <a:ln>
            <a:noFill/>
          </a:ln>
        </p:spPr>
      </p:pic>
      <p:pic>
        <p:nvPicPr>
          <p:cNvPr descr="Simple programming icon. Web window. Web development. Vector. (Provided by Getty Images)" id="122" name="Google Shape;122;p18"/>
          <p:cNvPicPr preferRelativeResize="0"/>
          <p:nvPr/>
        </p:nvPicPr>
        <p:blipFill>
          <a:blip r:embed="rId4">
            <a:alphaModFix/>
          </a:blip>
          <a:stretch>
            <a:fillRect/>
          </a:stretch>
        </p:blipFill>
        <p:spPr>
          <a:xfrm>
            <a:off x="3505725" y="1674900"/>
            <a:ext cx="402575" cy="402575"/>
          </a:xfrm>
          <a:prstGeom prst="rect">
            <a:avLst/>
          </a:prstGeom>
          <a:noFill/>
          <a:ln>
            <a:noFill/>
          </a:ln>
        </p:spPr>
      </p:pic>
      <p:pic>
        <p:nvPicPr>
          <p:cNvPr descr="Search icon symbol. Magnifying glass icon, magnifier icon. (Provided by Getty Images)" id="123" name="Google Shape;123;p18"/>
          <p:cNvPicPr preferRelativeResize="0"/>
          <p:nvPr/>
        </p:nvPicPr>
        <p:blipFill>
          <a:blip r:embed="rId5">
            <a:alphaModFix/>
          </a:blip>
          <a:stretch>
            <a:fillRect/>
          </a:stretch>
        </p:blipFill>
        <p:spPr>
          <a:xfrm>
            <a:off x="6544350" y="1674900"/>
            <a:ext cx="402575" cy="40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75225" y="591400"/>
            <a:ext cx="4348200" cy="1725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KIMinder360 Team</a:t>
            </a:r>
            <a:endParaRPr/>
          </a:p>
        </p:txBody>
      </p:sp>
      <p:pic>
        <p:nvPicPr>
          <p:cNvPr id="129" name="Google Shape;129;p19"/>
          <p:cNvPicPr preferRelativeResize="0"/>
          <p:nvPr/>
        </p:nvPicPr>
        <p:blipFill>
          <a:blip r:embed="rId3">
            <a:alphaModFix/>
          </a:blip>
          <a:stretch>
            <a:fillRect/>
          </a:stretch>
        </p:blipFill>
        <p:spPr>
          <a:xfrm>
            <a:off x="6593400" y="494750"/>
            <a:ext cx="1697400" cy="1657500"/>
          </a:xfrm>
          <a:prstGeom prst="rect">
            <a:avLst/>
          </a:prstGeom>
          <a:noFill/>
          <a:ln cap="flat" cmpd="sng" w="38100">
            <a:solidFill>
              <a:schemeClr val="lt2"/>
            </a:solidFill>
            <a:prstDash val="solid"/>
            <a:round/>
            <a:headEnd len="sm" w="sm" type="none"/>
            <a:tailEnd len="sm" w="sm" type="none"/>
          </a:ln>
        </p:spPr>
      </p:pic>
      <p:pic>
        <p:nvPicPr>
          <p:cNvPr id="130" name="Google Shape;130;p19" title="Cole_Headshot.JPEG"/>
          <p:cNvPicPr preferRelativeResize="0"/>
          <p:nvPr/>
        </p:nvPicPr>
        <p:blipFill>
          <a:blip r:embed="rId4">
            <a:alphaModFix/>
          </a:blip>
          <a:stretch>
            <a:fillRect/>
          </a:stretch>
        </p:blipFill>
        <p:spPr>
          <a:xfrm>
            <a:off x="5083150" y="3213318"/>
            <a:ext cx="969600" cy="1234800"/>
          </a:xfrm>
          <a:prstGeom prst="roundRect">
            <a:avLst>
              <a:gd fmla="val 16667" name="adj"/>
            </a:avLst>
          </a:prstGeom>
          <a:noFill/>
          <a:ln cap="flat" cmpd="sng" w="38100">
            <a:solidFill>
              <a:schemeClr val="lt2"/>
            </a:solidFill>
            <a:prstDash val="solid"/>
            <a:round/>
            <a:headEnd len="sm" w="sm" type="none"/>
            <a:tailEnd len="sm" w="sm" type="none"/>
          </a:ln>
        </p:spPr>
      </p:pic>
      <p:sp>
        <p:nvSpPr>
          <p:cNvPr id="131" name="Google Shape;131;p19"/>
          <p:cNvSpPr txBox="1"/>
          <p:nvPr/>
        </p:nvSpPr>
        <p:spPr>
          <a:xfrm>
            <a:off x="243475" y="4408200"/>
            <a:ext cx="20487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Dylan Hyer</a:t>
            </a:r>
            <a:endParaRPr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deh277@nau.</a:t>
            </a:r>
            <a:r>
              <a:rPr lang="en" sz="1800">
                <a:solidFill>
                  <a:schemeClr val="lt1"/>
                </a:solidFill>
                <a:latin typeface="Proxima Nova"/>
                <a:ea typeface="Proxima Nova"/>
                <a:cs typeface="Proxima Nova"/>
                <a:sym typeface="Proxima Nova"/>
              </a:rPr>
              <a:t>edu</a:t>
            </a:r>
            <a:endParaRPr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1800">
              <a:solidFill>
                <a:schemeClr val="lt1"/>
              </a:solidFill>
              <a:latin typeface="Proxima Nova"/>
              <a:ea typeface="Proxima Nova"/>
              <a:cs typeface="Proxima Nova"/>
              <a:sym typeface="Proxima Nova"/>
            </a:endParaRPr>
          </a:p>
        </p:txBody>
      </p:sp>
      <p:sp>
        <p:nvSpPr>
          <p:cNvPr id="132" name="Google Shape;132;p19"/>
          <p:cNvSpPr txBox="1"/>
          <p:nvPr/>
        </p:nvSpPr>
        <p:spPr>
          <a:xfrm>
            <a:off x="2352725" y="4408200"/>
            <a:ext cx="21069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Nyle Huntley</a:t>
            </a:r>
            <a:endParaRPr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nah353@nau.edu</a:t>
            </a:r>
            <a:endParaRPr sz="1800">
              <a:solidFill>
                <a:schemeClr val="lt1"/>
              </a:solidFill>
              <a:latin typeface="Proxima Nova"/>
              <a:ea typeface="Proxima Nova"/>
              <a:cs typeface="Proxima Nova"/>
              <a:sym typeface="Proxima Nova"/>
            </a:endParaRPr>
          </a:p>
        </p:txBody>
      </p:sp>
      <p:sp>
        <p:nvSpPr>
          <p:cNvPr id="133" name="Google Shape;133;p19"/>
          <p:cNvSpPr txBox="1"/>
          <p:nvPr/>
        </p:nvSpPr>
        <p:spPr>
          <a:xfrm>
            <a:off x="6795450" y="4408200"/>
            <a:ext cx="19272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Mayanna John</a:t>
            </a:r>
            <a:endParaRPr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mrj335@nau.edu</a:t>
            </a:r>
            <a:endParaRPr sz="1800">
              <a:solidFill>
                <a:schemeClr val="lt1"/>
              </a:solidFill>
              <a:latin typeface="Proxima Nova"/>
              <a:ea typeface="Proxima Nova"/>
              <a:cs typeface="Proxima Nova"/>
              <a:sym typeface="Proxima Nova"/>
            </a:endParaRPr>
          </a:p>
        </p:txBody>
      </p:sp>
      <p:sp>
        <p:nvSpPr>
          <p:cNvPr id="134" name="Google Shape;134;p19"/>
          <p:cNvSpPr txBox="1"/>
          <p:nvPr/>
        </p:nvSpPr>
        <p:spPr>
          <a:xfrm>
            <a:off x="4520163" y="4408200"/>
            <a:ext cx="2048700" cy="7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Cole Bishop</a:t>
            </a:r>
            <a:endParaRPr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1800">
                <a:solidFill>
                  <a:schemeClr val="lt1"/>
                </a:solidFill>
                <a:latin typeface="Proxima Nova"/>
                <a:ea typeface="Proxima Nova"/>
                <a:cs typeface="Proxima Nova"/>
                <a:sym typeface="Proxima Nova"/>
              </a:rPr>
              <a:t>cdb499@nau.edu</a:t>
            </a:r>
            <a:endParaRPr sz="1800">
              <a:solidFill>
                <a:schemeClr val="lt1"/>
              </a:solidFill>
              <a:latin typeface="Proxima Nova"/>
              <a:ea typeface="Proxima Nova"/>
              <a:cs typeface="Proxima Nova"/>
              <a:sym typeface="Proxima Nova"/>
            </a:endParaRPr>
          </a:p>
        </p:txBody>
      </p:sp>
      <p:pic>
        <p:nvPicPr>
          <p:cNvPr id="135" name="Google Shape;135;p19" title="Dylan_Headshot.jpg"/>
          <p:cNvPicPr preferRelativeResize="0"/>
          <p:nvPr/>
        </p:nvPicPr>
        <p:blipFill>
          <a:blip r:embed="rId5">
            <a:alphaModFix/>
          </a:blip>
          <a:stretch>
            <a:fillRect/>
          </a:stretch>
        </p:blipFill>
        <p:spPr>
          <a:xfrm>
            <a:off x="628517" y="3213325"/>
            <a:ext cx="1278600" cy="1234800"/>
          </a:xfrm>
          <a:prstGeom prst="roundRect">
            <a:avLst>
              <a:gd fmla="val 16667" name="adj"/>
            </a:avLst>
          </a:prstGeom>
          <a:noFill/>
          <a:ln cap="flat" cmpd="sng" w="38100">
            <a:solidFill>
              <a:schemeClr val="lt2"/>
            </a:solidFill>
            <a:prstDash val="solid"/>
            <a:round/>
            <a:headEnd len="sm" w="sm" type="none"/>
            <a:tailEnd len="sm" w="sm" type="none"/>
          </a:ln>
        </p:spPr>
      </p:pic>
      <p:pic>
        <p:nvPicPr>
          <p:cNvPr id="136" name="Google Shape;136;p19" title="Nyle_Headshot.jpg"/>
          <p:cNvPicPr preferRelativeResize="0"/>
          <p:nvPr/>
        </p:nvPicPr>
        <p:blipFill>
          <a:blip r:embed="rId6">
            <a:alphaModFix/>
          </a:blip>
          <a:stretch>
            <a:fillRect/>
          </a:stretch>
        </p:blipFill>
        <p:spPr>
          <a:xfrm>
            <a:off x="2911337" y="3213325"/>
            <a:ext cx="883800" cy="1234800"/>
          </a:xfrm>
          <a:prstGeom prst="roundRect">
            <a:avLst>
              <a:gd fmla="val 16667" name="adj"/>
            </a:avLst>
          </a:prstGeom>
          <a:noFill/>
          <a:ln cap="flat" cmpd="sng" w="38100">
            <a:solidFill>
              <a:schemeClr val="lt2"/>
            </a:solidFill>
            <a:prstDash val="solid"/>
            <a:round/>
            <a:headEnd len="sm" w="sm" type="none"/>
            <a:tailEnd len="sm" w="sm" type="none"/>
          </a:ln>
        </p:spPr>
      </p:pic>
      <p:pic>
        <p:nvPicPr>
          <p:cNvPr id="137" name="Google Shape;137;p19" title="Mayanna_Headshot.jpg"/>
          <p:cNvPicPr preferRelativeResize="0"/>
          <p:nvPr/>
        </p:nvPicPr>
        <p:blipFill>
          <a:blip r:embed="rId7">
            <a:alphaModFix/>
          </a:blip>
          <a:stretch>
            <a:fillRect/>
          </a:stretch>
        </p:blipFill>
        <p:spPr>
          <a:xfrm>
            <a:off x="7227300" y="3186163"/>
            <a:ext cx="969600" cy="1289100"/>
          </a:xfrm>
          <a:prstGeom prst="roundRect">
            <a:avLst>
              <a:gd fmla="val 16667" name="adj"/>
            </a:avLst>
          </a:prstGeom>
          <a:noFill/>
          <a:ln cap="flat" cmpd="sng" w="38100">
            <a:solidFill>
              <a:schemeClr val="lt2"/>
            </a:solidFill>
            <a:prstDash val="solid"/>
            <a:round/>
            <a:headEnd len="sm" w="sm" type="none"/>
            <a:tailEnd len="sm" w="sm" type="none"/>
          </a:ln>
        </p:spPr>
      </p:pic>
      <p:sp>
        <p:nvSpPr>
          <p:cNvPr id="138" name="Google Shape;138;p19"/>
          <p:cNvSpPr txBox="1"/>
          <p:nvPr/>
        </p:nvSpPr>
        <p:spPr>
          <a:xfrm>
            <a:off x="475225" y="2316300"/>
            <a:ext cx="40233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Please Contact us with any Questions!</a:t>
            </a:r>
            <a:endParaRPr sz="1800">
              <a:solidFill>
                <a:schemeClr val="lt1"/>
              </a:solidFill>
              <a:latin typeface="Proxima Nova"/>
              <a:ea typeface="Proxima Nova"/>
              <a:cs typeface="Proxima Nova"/>
              <a:sym typeface="Proxima Nova"/>
            </a:endParaRPr>
          </a:p>
        </p:txBody>
      </p:sp>
      <p:sp>
        <p:nvSpPr>
          <p:cNvPr id="139" name="Google Shape;139;p19"/>
          <p:cNvSpPr/>
          <p:nvPr/>
        </p:nvSpPr>
        <p:spPr>
          <a:xfrm>
            <a:off x="6567600" y="2316300"/>
            <a:ext cx="1749000" cy="402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0" name="Google Shape;140;p19"/>
          <p:cNvSpPr txBox="1"/>
          <p:nvPr/>
        </p:nvSpPr>
        <p:spPr>
          <a:xfrm>
            <a:off x="6649500" y="2262153"/>
            <a:ext cx="15852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Our Website!</a:t>
            </a:r>
            <a:endParaRPr sz="1800">
              <a:solidFill>
                <a:schemeClr val="dk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